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884" r:id="rId1"/>
  </p:sldMasterIdLst>
  <p:notesMasterIdLst>
    <p:notesMasterId r:id="rId24"/>
  </p:notesMasterIdLst>
  <p:sldIdLst>
    <p:sldId id="256" r:id="rId2"/>
    <p:sldId id="355" r:id="rId3"/>
    <p:sldId id="338" r:id="rId4"/>
    <p:sldId id="358" r:id="rId5"/>
    <p:sldId id="339" r:id="rId6"/>
    <p:sldId id="342" r:id="rId7"/>
    <p:sldId id="343" r:id="rId8"/>
    <p:sldId id="344" r:id="rId9"/>
    <p:sldId id="340" r:id="rId10"/>
    <p:sldId id="341" r:id="rId11"/>
    <p:sldId id="359" r:id="rId12"/>
    <p:sldId id="346" r:id="rId13"/>
    <p:sldId id="360" r:id="rId14"/>
    <p:sldId id="347" r:id="rId15"/>
    <p:sldId id="348" r:id="rId16"/>
    <p:sldId id="349" r:id="rId17"/>
    <p:sldId id="350" r:id="rId18"/>
    <p:sldId id="353" r:id="rId19"/>
    <p:sldId id="351" r:id="rId20"/>
    <p:sldId id="361" r:id="rId21"/>
    <p:sldId id="352" r:id="rId22"/>
    <p:sldId id="354" r:id="rId23"/>
  </p:sldIdLst>
  <p:sldSz cx="9144000" cy="6858000" type="screen4x3"/>
  <p:notesSz cx="7102475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054" autoAdjust="0"/>
    <p:restoredTop sz="94660"/>
  </p:normalViewPr>
  <p:slideViewPr>
    <p:cSldViewPr snapToGrid="0">
      <p:cViewPr varScale="1">
        <p:scale>
          <a:sx n="79" d="100"/>
          <a:sy n="79" d="100"/>
        </p:scale>
        <p:origin x="-11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>
                <a:latin typeface="Arial"/>
              </a:rPr>
              <a:t>Click to edit the notes format</a:t>
            </a:r>
            <a:endParaRPr/>
          </a:p>
        </p:txBody>
      </p:sp>
      <p:sp>
        <p:nvSpPr>
          <p:cNvPr id="114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>
                <a:latin typeface="Times New Roman"/>
              </a:rPr>
              <a:t>&lt;header&gt;</a:t>
            </a:r>
            <a:endParaRPr/>
          </a:p>
        </p:txBody>
      </p:sp>
      <p:sp>
        <p:nvSpPr>
          <p:cNvPr id="115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116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117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CEF3F292-42F4-4FBB-9448-12429BEBB784}" type="slidenum">
              <a:rPr lang="en-US" sz="1400">
                <a:latin typeface="Times New Roman"/>
              </a:rPr>
              <a:pPr algn="r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545974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PlaceHolder 1"/>
          <p:cNvSpPr>
            <a:spLocks noGrp="1"/>
          </p:cNvSpPr>
          <p:nvPr>
            <p:ph type="body"/>
          </p:nvPr>
        </p:nvSpPr>
        <p:spPr>
          <a:xfrm>
            <a:off x="709560" y="4861080"/>
            <a:ext cx="5682600" cy="4604760"/>
          </a:xfrm>
          <a:prstGeom prst="rect">
            <a:avLst/>
          </a:prstGeom>
        </p:spPr>
        <p:txBody>
          <a:bodyPr lIns="99000" tIns="49680" rIns="99000" bIns="49680"/>
          <a:lstStyle/>
          <a:p>
            <a:pPr>
              <a:lnSpc>
                <a:spcPct val="100000"/>
              </a:lnSpc>
            </a:pPr>
            <a:r>
              <a:rPr lang="en-US" sz="2000" strike="noStrike">
                <a:latin typeface="Arial"/>
              </a:rPr>
              <a:t>Slika placeholder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xmlns="" val="33655821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PlaceHolder 1"/>
          <p:cNvSpPr>
            <a:spLocks noGrp="1"/>
          </p:cNvSpPr>
          <p:nvPr>
            <p:ph type="body"/>
          </p:nvPr>
        </p:nvSpPr>
        <p:spPr>
          <a:xfrm>
            <a:off x="709560" y="4861080"/>
            <a:ext cx="5682600" cy="4604760"/>
          </a:xfrm>
          <a:prstGeom prst="rect">
            <a:avLst/>
          </a:prstGeom>
        </p:spPr>
        <p:txBody>
          <a:bodyPr lIns="99000" tIns="49680" rIns="99000" bIns="49680"/>
          <a:lstStyle/>
          <a:p>
            <a:pPr>
              <a:lnSpc>
                <a:spcPct val="100000"/>
              </a:lnSpc>
            </a:pPr>
            <a:r>
              <a:rPr lang="en-US" sz="2000" strike="noStrike">
                <a:latin typeface="Arial"/>
              </a:rPr>
              <a:t>Slika placeholder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xmlns="" val="2454243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PlaceHolder 1"/>
          <p:cNvSpPr>
            <a:spLocks noGrp="1"/>
          </p:cNvSpPr>
          <p:nvPr>
            <p:ph type="body"/>
          </p:nvPr>
        </p:nvSpPr>
        <p:spPr>
          <a:xfrm>
            <a:off x="709560" y="4861080"/>
            <a:ext cx="5682600" cy="4604760"/>
          </a:xfrm>
          <a:prstGeom prst="rect">
            <a:avLst/>
          </a:prstGeom>
        </p:spPr>
        <p:txBody>
          <a:bodyPr lIns="99000" tIns="49680" rIns="99000" bIns="49680"/>
          <a:lstStyle/>
          <a:p>
            <a:pPr>
              <a:lnSpc>
                <a:spcPct val="100000"/>
              </a:lnSpc>
            </a:pPr>
            <a:r>
              <a:rPr lang="en-US" sz="2000" strike="noStrike">
                <a:latin typeface="Arial"/>
              </a:rPr>
              <a:t>Slika placeholder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xmlns="" val="3520251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25-Aug-15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69751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0BE72-2131-46F3-868F-236CFEA29043}" type="datetimeFigureOut">
              <a:rPr lang="en-US" smtClean="0"/>
              <a:pPr/>
              <a:t>25-Aug-15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9511681-BBF1-4DFE-BD98-9BE5D4583A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1566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0BE72-2131-46F3-868F-236CFEA29043}" type="datetimeFigureOut">
              <a:rPr lang="en-US" smtClean="0"/>
              <a:pPr/>
              <a:t>25-Aug-15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9511681-BBF1-4DFE-BD98-9BE5D4583A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6404841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0BE72-2131-46F3-868F-236CFEA29043}" type="datetimeFigureOut">
              <a:rPr lang="en-US" smtClean="0"/>
              <a:pPr/>
              <a:t>25-Aug-15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9511681-BBF1-4DFE-BD98-9BE5D4583A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49272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0BE72-2131-46F3-868F-236CFEA29043}" type="datetimeFigureOut">
              <a:rPr lang="en-US" smtClean="0"/>
              <a:pPr/>
              <a:t>25-Aug-15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9511681-BBF1-4DFE-BD98-9BE5D4583A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8648072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0BE72-2131-46F3-868F-236CFEA29043}" type="datetimeFigureOut">
              <a:rPr lang="en-US" smtClean="0"/>
              <a:pPr/>
              <a:t>25-Aug-15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9511681-BBF1-4DFE-BD98-9BE5D4583A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68433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pPr/>
              <a:t>25-Aug-15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479060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25-Aug-15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02642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pPr/>
              <a:t>25-Aug-15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30344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25-Aug-15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5228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25-Aug-15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60314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25-Aug-15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60368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25-Aug-15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47217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25-Aug-15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11047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pPr/>
              <a:t>25-Aug-15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57146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25-Aug-15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15942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0BE72-2131-46F3-868F-236CFEA29043}" type="datetimeFigureOut">
              <a:rPr lang="en-US" smtClean="0"/>
              <a:pPr/>
              <a:t>25-Aug-15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9511681-BBF1-4DFE-BD98-9BE5D4583A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433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6" r:id="rId12"/>
    <p:sldLayoutId id="2147483897" r:id="rId13"/>
    <p:sldLayoutId id="2147483898" r:id="rId14"/>
    <p:sldLayoutId id="2147483899" r:id="rId15"/>
    <p:sldLayoutId id="21474839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zjb@dmi.rs" TargetMode="External"/><Relationship Id="rId2" Type="http://schemas.openxmlformats.org/officeDocument/2006/relationships/hyperlink" Target="mailto:Goca@dmi.rs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zjb@dmi.rs" TargetMode="External"/><Relationship Id="rId2" Type="http://schemas.openxmlformats.org/officeDocument/2006/relationships/hyperlink" Target="mailto:Goca@dmi.r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ustomShape 1"/>
          <p:cNvSpPr/>
          <p:nvPr/>
        </p:nvSpPr>
        <p:spPr>
          <a:xfrm>
            <a:off x="228600" y="838080"/>
            <a:ext cx="8740440" cy="2445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/>
            <a:r>
              <a:rPr lang="en-GB" sz="6000" b="1" strike="noStrike" dirty="0" smtClean="0">
                <a:solidFill>
                  <a:srgbClr val="333333"/>
                </a:solidFill>
                <a:latin typeface="Calibri"/>
                <a:ea typeface="Calibri"/>
              </a:rPr>
              <a:t>SSQSA</a:t>
            </a:r>
            <a:endParaRPr lang="en-GB" dirty="0"/>
          </a:p>
          <a:p>
            <a:pPr algn="ctr"/>
            <a:r>
              <a:rPr lang="en-GB" sz="6000" b="1" dirty="0">
                <a:solidFill>
                  <a:srgbClr val="333333"/>
                </a:solidFill>
                <a:latin typeface="Calibri"/>
                <a:ea typeface="Calibri"/>
              </a:rPr>
              <a:t>p</a:t>
            </a:r>
            <a:r>
              <a:rPr lang="en-GB" sz="6000" b="1" strike="noStrike" dirty="0" smtClean="0">
                <a:solidFill>
                  <a:srgbClr val="333333"/>
                </a:solidFill>
                <a:latin typeface="Calibri"/>
                <a:ea typeface="Calibri"/>
              </a:rPr>
              <a:t>resent and future</a:t>
            </a:r>
          </a:p>
        </p:txBody>
      </p:sp>
      <p:sp>
        <p:nvSpPr>
          <p:cNvPr id="119" name="CustomShape 2"/>
          <p:cNvSpPr/>
          <p:nvPr/>
        </p:nvSpPr>
        <p:spPr>
          <a:xfrm>
            <a:off x="304920" y="3429000"/>
            <a:ext cx="8533800" cy="3047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3200" b="1" strike="noStrike" dirty="0" smtClean="0">
                <a:solidFill>
                  <a:srgbClr val="404040"/>
                </a:solidFill>
                <a:latin typeface="Calibri"/>
                <a:ea typeface="Calibri"/>
              </a:rPr>
              <a:t>Gordana </a:t>
            </a:r>
            <a:r>
              <a:rPr lang="sr-Latn-RS" sz="3200" b="1" strike="noStrike" dirty="0" smtClean="0">
                <a:solidFill>
                  <a:srgbClr val="404040"/>
                </a:solidFill>
                <a:latin typeface="Calibri"/>
                <a:ea typeface="Calibri"/>
              </a:rPr>
              <a:t>Rakić, </a:t>
            </a:r>
            <a:r>
              <a:rPr lang="en-US" sz="3200" b="1" strike="noStrike" dirty="0" smtClean="0">
                <a:solidFill>
                  <a:srgbClr val="404040"/>
                </a:solidFill>
                <a:latin typeface="Calibri"/>
                <a:ea typeface="Calibri"/>
              </a:rPr>
              <a:t>Zoran </a:t>
            </a:r>
            <a:r>
              <a:rPr lang="en-US" sz="3200" b="1" strike="noStrike" dirty="0">
                <a:solidFill>
                  <a:srgbClr val="404040"/>
                </a:solidFill>
                <a:latin typeface="Calibri"/>
                <a:ea typeface="Calibri"/>
              </a:rPr>
              <a:t>Budimac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en-US" sz="2800" strike="noStrike" dirty="0">
                <a:solidFill>
                  <a:srgbClr val="404040"/>
                </a:solidFill>
                <a:latin typeface="Calibri"/>
                <a:ea typeface="Calibri"/>
              </a:rPr>
              <a:t>Department of Mathematics and Informatics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en-US" sz="2800" strike="noStrike" dirty="0">
                <a:solidFill>
                  <a:srgbClr val="404040"/>
                </a:solidFill>
                <a:latin typeface="Calibri"/>
                <a:ea typeface="Calibri"/>
              </a:rPr>
              <a:t>Faculty of Sciences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en-US" sz="2800" strike="noStrike" dirty="0">
                <a:solidFill>
                  <a:srgbClr val="404040"/>
                </a:solidFill>
                <a:latin typeface="Calibri"/>
                <a:ea typeface="Calibri"/>
              </a:rPr>
              <a:t>University of Novi Sad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en-GB" sz="2800" b="1" i="1" dirty="0">
                <a:solidFill>
                  <a:srgbClr val="404040"/>
                </a:solidFill>
                <a:latin typeface="Calibri"/>
                <a:ea typeface="Calibri"/>
                <a:hlinkClick r:id="rId2"/>
              </a:rPr>
              <a:t>g</a:t>
            </a:r>
            <a:r>
              <a:rPr lang="en-GB" sz="2800" b="1" i="1" strike="noStrike" dirty="0" smtClean="0">
                <a:solidFill>
                  <a:srgbClr val="404040"/>
                </a:solidFill>
                <a:latin typeface="Calibri"/>
                <a:ea typeface="Calibri"/>
                <a:hlinkClick r:id="rId2"/>
              </a:rPr>
              <a:t>oca@dmi</a:t>
            </a:r>
            <a:r>
              <a:rPr lang="en-GB" sz="2800" b="1" i="1" dirty="0" smtClean="0">
                <a:solidFill>
                  <a:srgbClr val="404040"/>
                </a:solidFill>
                <a:latin typeface="Calibri"/>
                <a:ea typeface="Calibri"/>
                <a:hlinkClick r:id="rId2"/>
              </a:rPr>
              <a:t>.rs</a:t>
            </a:r>
            <a:r>
              <a:rPr lang="en-GB" sz="2800" b="1" i="1" dirty="0" smtClean="0">
                <a:solidFill>
                  <a:srgbClr val="404040"/>
                </a:solidFill>
                <a:latin typeface="Calibri"/>
                <a:ea typeface="Calibri"/>
              </a:rPr>
              <a:t>, </a:t>
            </a:r>
            <a:r>
              <a:rPr lang="en-US" sz="2800" b="1" i="1" strike="noStrike" dirty="0" smtClean="0">
                <a:solidFill>
                  <a:srgbClr val="404040"/>
                </a:solidFill>
                <a:latin typeface="Calibri"/>
                <a:ea typeface="Calibri"/>
                <a:hlinkClick r:id="rId3"/>
              </a:rPr>
              <a:t>zjb@dmi.rs</a:t>
            </a:r>
            <a:r>
              <a:rPr lang="en-US" sz="2800" b="1" i="1" strike="noStrike" dirty="0" smtClean="0">
                <a:solidFill>
                  <a:srgbClr val="404040"/>
                </a:solidFill>
                <a:latin typeface="Calibri"/>
                <a:ea typeface="Calibri"/>
              </a:rPr>
              <a:t> </a:t>
            </a:r>
            <a:endParaRPr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CustomShape 3"/>
          <p:cNvSpPr/>
          <p:nvPr/>
        </p:nvSpPr>
        <p:spPr>
          <a:xfrm>
            <a:off x="6553080" y="6356520"/>
            <a:ext cx="213300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852BCBBC-8D6D-46CB-B33C-2A4DED75EBC6}" type="slidenum">
              <a:rPr lang="en-US" sz="1200" strike="noStrike">
                <a:solidFill>
                  <a:srgbClr val="898989"/>
                </a:solidFill>
                <a:latin typeface="Calibri"/>
                <a:ea typeface="Calibri"/>
              </a:rPr>
              <a:pPr algn="r">
                <a:lnSpc>
                  <a:spcPct val="100000"/>
                </a:lnSpc>
              </a:pPr>
              <a:t>10</a:t>
            </a:fld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Extendibility </a:t>
            </a:r>
            <a:r>
              <a:rPr lang="en-US" dirty="0"/>
              <a:t>to a new analysis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Define the set of universal nodes needed to implement wanted algorithm,</a:t>
            </a:r>
          </a:p>
          <a:p>
            <a:r>
              <a:rPr lang="en-US" dirty="0"/>
              <a:t>If necessary add the new nodes </a:t>
            </a:r>
          </a:p>
          <a:p>
            <a:pPr lvl="1"/>
            <a:r>
              <a:rPr lang="en-US" dirty="0"/>
              <a:t>To catalog</a:t>
            </a:r>
          </a:p>
          <a:p>
            <a:pPr lvl="1"/>
            <a:r>
              <a:rPr lang="en-US" dirty="0"/>
              <a:t>To existing ANTLR grammar as it is described before (for all languages),</a:t>
            </a:r>
          </a:p>
          <a:p>
            <a:r>
              <a:rPr lang="en-US" dirty="0"/>
              <a:t>If grammar has been modified generate the scanner and the parser (for all languages),</a:t>
            </a:r>
          </a:p>
          <a:p>
            <a:r>
              <a:rPr lang="en-US" dirty="0"/>
              <a:t>Traverse the </a:t>
            </a:r>
            <a:r>
              <a:rPr lang="en-US" dirty="0" err="1"/>
              <a:t>eCST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Use the incorporated universal nodes to accomplish the analysis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0530665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SSQSA mission</a:t>
            </a:r>
          </a:p>
          <a:p>
            <a:r>
              <a:rPr lang="en-GB" dirty="0" smtClean="0"/>
              <a:t>Brief description of SSQSA framework</a:t>
            </a:r>
          </a:p>
          <a:p>
            <a:r>
              <a:rPr lang="en-GB" b="1" dirty="0" smtClean="0"/>
              <a:t>Applicability of SSQSA </a:t>
            </a:r>
          </a:p>
          <a:p>
            <a:r>
              <a:rPr lang="en-GB" dirty="0" smtClean="0"/>
              <a:t>SSQSA in research and education</a:t>
            </a:r>
          </a:p>
          <a:p>
            <a:r>
              <a:rPr lang="en-GB" dirty="0" smtClean="0"/>
              <a:t>Conclusion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7373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Applicability of SSQSA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667435"/>
            <a:ext cx="6591985" cy="4243787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Three interconnected area of application:</a:t>
            </a:r>
          </a:p>
          <a:p>
            <a:r>
              <a:rPr lang="en-GB" dirty="0" smtClean="0"/>
              <a:t>In industry</a:t>
            </a:r>
          </a:p>
          <a:p>
            <a:pPr lvl="1"/>
            <a:r>
              <a:rPr lang="en-GB" dirty="0" smtClean="0"/>
              <a:t>Quality monitoring and control in real-life software projects</a:t>
            </a:r>
          </a:p>
          <a:p>
            <a:r>
              <a:rPr lang="en-GB" dirty="0" smtClean="0"/>
              <a:t>In science</a:t>
            </a:r>
          </a:p>
          <a:p>
            <a:pPr lvl="1"/>
            <a:r>
              <a:rPr lang="en-GB" dirty="0" smtClean="0"/>
              <a:t>Improvement of features of SSQSA framework</a:t>
            </a:r>
          </a:p>
          <a:p>
            <a:r>
              <a:rPr lang="en-GB" dirty="0" smtClean="0"/>
              <a:t>In education</a:t>
            </a:r>
          </a:p>
          <a:p>
            <a:pPr lvl="1"/>
            <a:r>
              <a:rPr lang="en-GB" dirty="0" smtClean="0"/>
              <a:t>By </a:t>
            </a:r>
            <a:r>
              <a:rPr lang="en-GB" b="1" dirty="0" smtClean="0"/>
              <a:t>involving students in development</a:t>
            </a:r>
            <a:r>
              <a:rPr lang="en-GB" dirty="0" smtClean="0"/>
              <a:t> of SSQSA components </a:t>
            </a:r>
          </a:p>
          <a:p>
            <a:pPr lvl="2"/>
            <a:r>
              <a:rPr lang="en-GB" dirty="0" smtClean="0"/>
              <a:t>Consequently students are learning specific concepts by practical work </a:t>
            </a:r>
          </a:p>
          <a:p>
            <a:pPr lvl="1"/>
            <a:r>
              <a:rPr lang="en-GB" dirty="0" smtClean="0"/>
              <a:t>By involving SSQSA in assessment of students’ solutions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712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SSQSA mission</a:t>
            </a:r>
          </a:p>
          <a:p>
            <a:r>
              <a:rPr lang="en-GB" dirty="0" smtClean="0"/>
              <a:t>Brief description of SSQSA framework</a:t>
            </a:r>
          </a:p>
          <a:p>
            <a:r>
              <a:rPr lang="en-GB" dirty="0" smtClean="0"/>
              <a:t>Applicability of SSQSA </a:t>
            </a:r>
          </a:p>
          <a:p>
            <a:r>
              <a:rPr lang="en-GB" b="1" dirty="0" smtClean="0"/>
              <a:t>SSQSA in research and education</a:t>
            </a:r>
          </a:p>
          <a:p>
            <a:r>
              <a:rPr lang="en-GB" dirty="0" smtClean="0"/>
              <a:t>Conclusion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0060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CustomShape 2"/>
          <p:cNvSpPr/>
          <p:nvPr/>
        </p:nvSpPr>
        <p:spPr>
          <a:xfrm>
            <a:off x="6553080" y="6356520"/>
            <a:ext cx="213300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ADD48F43-41F6-4E29-AFC7-7AE37C580B6F}" type="slidenum">
              <a:rPr lang="en-US" sz="1200" strike="noStrike">
                <a:solidFill>
                  <a:srgbClr val="898989"/>
                </a:solidFill>
                <a:latin typeface="Calibri"/>
                <a:ea typeface="Calibri"/>
              </a:rPr>
              <a:pPr algn="r">
                <a:lnSpc>
                  <a:spcPct val="100000"/>
                </a:lnSpc>
              </a:pPr>
              <a:t>14</a:t>
            </a:fld>
            <a:endParaRPr/>
          </a:p>
        </p:txBody>
      </p:sp>
      <p:pic>
        <p:nvPicPr>
          <p:cNvPr id="261" name="Picture 260"/>
          <p:cNvPicPr/>
          <p:nvPr/>
        </p:nvPicPr>
        <p:blipFill>
          <a:blip r:embed="rId3"/>
          <a:stretch/>
        </p:blipFill>
        <p:spPr>
          <a:xfrm>
            <a:off x="1061328" y="1408545"/>
            <a:ext cx="7228815" cy="5164367"/>
          </a:xfrm>
          <a:prstGeom prst="rect">
            <a:avLst/>
          </a:prstGeom>
          <a:ln>
            <a:noFill/>
          </a:ln>
        </p:spPr>
      </p:pic>
      <p:sp>
        <p:nvSpPr>
          <p:cNvPr id="2" name="Cloud Callout 1"/>
          <p:cNvSpPr/>
          <p:nvPr/>
        </p:nvSpPr>
        <p:spPr>
          <a:xfrm>
            <a:off x="46104" y="545565"/>
            <a:ext cx="3250348" cy="1358000"/>
          </a:xfrm>
          <a:prstGeom prst="cloudCallout">
            <a:avLst>
              <a:gd name="adj1" fmla="val 20040"/>
              <a:gd name="adj2" fmla="val 8548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Computer languages, programming techniques and paradigms, </a:t>
            </a:r>
            <a:br>
              <a:rPr lang="en-GB" sz="1200" dirty="0" smtClean="0">
                <a:solidFill>
                  <a:schemeClr val="tx1"/>
                </a:solidFill>
              </a:rPr>
            </a:br>
            <a:r>
              <a:rPr lang="en-GB" sz="1200" dirty="0" smtClean="0">
                <a:solidFill>
                  <a:schemeClr val="tx1"/>
                </a:solidFill>
              </a:rPr>
              <a:t>compiler construction, etc.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" name="Cloud Callout 5"/>
          <p:cNvSpPr/>
          <p:nvPr/>
        </p:nvSpPr>
        <p:spPr>
          <a:xfrm>
            <a:off x="3119719" y="14088"/>
            <a:ext cx="3888120" cy="1100097"/>
          </a:xfrm>
          <a:prstGeom prst="cloudCallout">
            <a:avLst>
              <a:gd name="adj1" fmla="val -32330"/>
              <a:gd name="adj2" fmla="val 89746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Intermediate representations, graph and tree structures (usage and manipulation), etc.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" name="Cloud Callout 6"/>
          <p:cNvSpPr/>
          <p:nvPr/>
        </p:nvSpPr>
        <p:spPr>
          <a:xfrm>
            <a:off x="6370067" y="706931"/>
            <a:ext cx="2710512" cy="1459968"/>
          </a:xfrm>
          <a:prstGeom prst="cloudCallout">
            <a:avLst>
              <a:gd name="adj1" fmla="val -1236"/>
              <a:gd name="adj2" fmla="val 75682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Software quality and </a:t>
            </a:r>
            <a:br>
              <a:rPr lang="en-GB" sz="1200" dirty="0" smtClean="0">
                <a:solidFill>
                  <a:schemeClr val="tx1"/>
                </a:solidFill>
              </a:rPr>
            </a:br>
            <a:r>
              <a:rPr lang="en-GB" sz="1200" dirty="0" smtClean="0">
                <a:solidFill>
                  <a:schemeClr val="tx1"/>
                </a:solidFill>
              </a:rPr>
              <a:t>static analysis</a:t>
            </a:r>
            <a:br>
              <a:rPr lang="en-GB" sz="1200" dirty="0" smtClean="0">
                <a:solidFill>
                  <a:schemeClr val="tx1"/>
                </a:solidFill>
              </a:rPr>
            </a:br>
            <a:r>
              <a:rPr lang="en-GB" sz="1200" dirty="0" smtClean="0">
                <a:solidFill>
                  <a:schemeClr val="tx1"/>
                </a:solidFill>
              </a:rPr>
              <a:t>(algorithms, implementations, tools, standards, </a:t>
            </a:r>
            <a:r>
              <a:rPr lang="en-GB" sz="1200" dirty="0" err="1" smtClean="0">
                <a:solidFill>
                  <a:schemeClr val="tx1"/>
                </a:solidFill>
              </a:rPr>
              <a:t>etc</a:t>
            </a:r>
            <a:r>
              <a:rPr lang="en-GB" sz="1200" dirty="0" smtClean="0">
                <a:solidFill>
                  <a:schemeClr val="tx1"/>
                </a:solidFill>
              </a:rPr>
              <a:t>) 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" name="Cloud Callout 7"/>
          <p:cNvSpPr/>
          <p:nvPr/>
        </p:nvSpPr>
        <p:spPr>
          <a:xfrm>
            <a:off x="184418" y="5686185"/>
            <a:ext cx="2435838" cy="1103124"/>
          </a:xfrm>
          <a:prstGeom prst="cloudCallout">
            <a:avLst>
              <a:gd name="adj1" fmla="val 49827"/>
              <a:gd name="adj2" fmla="val -84830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XML technologies,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a</a:t>
            </a:r>
            <a:r>
              <a:rPr lang="en-GB" sz="1200" dirty="0" smtClean="0">
                <a:solidFill>
                  <a:schemeClr val="tx1"/>
                </a:solidFill>
              </a:rPr>
              <a:t>lternative storage solutions, etc.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" name="Cloud Callout 8"/>
          <p:cNvSpPr/>
          <p:nvPr/>
        </p:nvSpPr>
        <p:spPr>
          <a:xfrm>
            <a:off x="4863993" y="5638801"/>
            <a:ext cx="4216585" cy="1150508"/>
          </a:xfrm>
          <a:prstGeom prst="cloudCallout">
            <a:avLst>
              <a:gd name="adj1" fmla="val -42287"/>
              <a:gd name="adj2" fmla="val -48608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Alternative architectural and design solutions, reengineering, refactoring, testing, validation, advanced application, etc.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829270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814597" cy="128089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SSQSA in research and education </a:t>
            </a:r>
            <a:br>
              <a:rPr lang="en-GB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Subjects:</a:t>
            </a:r>
          </a:p>
          <a:p>
            <a:pPr lvl="1"/>
            <a:r>
              <a:rPr lang="en-GB" dirty="0" smtClean="0"/>
              <a:t>ATSE, </a:t>
            </a:r>
          </a:p>
          <a:p>
            <a:pPr lvl="1"/>
            <a:r>
              <a:rPr lang="en-GB" dirty="0" smtClean="0"/>
              <a:t>student project, </a:t>
            </a:r>
          </a:p>
          <a:p>
            <a:pPr lvl="1"/>
            <a:r>
              <a:rPr lang="en-GB" dirty="0" smtClean="0"/>
              <a:t>seminar paper X (x depends on semester)</a:t>
            </a:r>
          </a:p>
          <a:p>
            <a:pPr lvl="1"/>
            <a:r>
              <a:rPr lang="en-GB" dirty="0" smtClean="0"/>
              <a:t>theses, etc.</a:t>
            </a:r>
          </a:p>
          <a:p>
            <a:r>
              <a:rPr lang="en-GB" dirty="0" smtClean="0"/>
              <a:t>Until 2014</a:t>
            </a:r>
          </a:p>
          <a:p>
            <a:pPr lvl="1"/>
            <a:r>
              <a:rPr lang="en-GB" dirty="0" smtClean="0"/>
              <a:t>More that 30 successful students </a:t>
            </a:r>
          </a:p>
          <a:p>
            <a:pPr lvl="2"/>
            <a:r>
              <a:rPr lang="en-GB" dirty="0" smtClean="0"/>
              <a:t>Bachelor, master and doctoral</a:t>
            </a:r>
          </a:p>
          <a:p>
            <a:pPr lvl="2"/>
            <a:r>
              <a:rPr lang="en-GB" dirty="0" smtClean="0"/>
              <a:t>Novi Sad, Maribor, Budapest and </a:t>
            </a:r>
            <a:r>
              <a:rPr lang="en-GB" dirty="0" err="1" smtClean="0"/>
              <a:t>Skoplje</a:t>
            </a:r>
            <a:endParaRPr lang="en-GB" dirty="0" smtClean="0"/>
          </a:p>
          <a:p>
            <a:pPr lvl="1"/>
            <a:r>
              <a:rPr lang="en-GB" dirty="0" smtClean="0"/>
              <a:t>More than 15 research papers</a:t>
            </a:r>
          </a:p>
          <a:p>
            <a:pPr lvl="1"/>
            <a:endParaRPr lang="en-GB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2453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814597" cy="128089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SSQSA in research and education</a:t>
            </a:r>
            <a:br>
              <a:rPr lang="en-GB" dirty="0" smtClean="0"/>
            </a:br>
            <a:r>
              <a:rPr lang="en-GB" b="1" dirty="0" smtClean="0"/>
              <a:t>ATSE 2014/2015 </a:t>
            </a:r>
            <a:r>
              <a:rPr lang="en-GB" dirty="0" smtClean="0"/>
              <a:t/>
            </a:r>
            <a:br>
              <a:rPr lang="en-GB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ATSE: Advanced Topics in Software Engineering</a:t>
            </a:r>
          </a:p>
          <a:p>
            <a:pPr lvl="1"/>
            <a:r>
              <a:rPr lang="en-GB" dirty="0" smtClean="0"/>
              <a:t>Static Timing Analysis (Timing Analysis on Code Level)</a:t>
            </a:r>
          </a:p>
          <a:p>
            <a:pPr lvl="1"/>
            <a:r>
              <a:rPr lang="en-GB" dirty="0" smtClean="0"/>
              <a:t>Goal:</a:t>
            </a:r>
          </a:p>
          <a:p>
            <a:pPr lvl="2"/>
            <a:r>
              <a:rPr lang="en-GB" dirty="0" smtClean="0"/>
              <a:t>to implement and integrate estimation of </a:t>
            </a:r>
            <a:br>
              <a:rPr lang="en-GB" dirty="0" smtClean="0"/>
            </a:br>
            <a:r>
              <a:rPr lang="en-GB" dirty="0" smtClean="0"/>
              <a:t>WCET: Worst Case Execution Time</a:t>
            </a:r>
          </a:p>
          <a:p>
            <a:pPr lvl="1"/>
            <a:r>
              <a:rPr lang="en-GB" dirty="0" smtClean="0"/>
              <a:t>Team work</a:t>
            </a:r>
          </a:p>
          <a:p>
            <a:pPr lvl="2"/>
            <a:r>
              <a:rPr lang="en-GB" dirty="0" smtClean="0"/>
              <a:t>1 PhD student</a:t>
            </a:r>
          </a:p>
          <a:p>
            <a:pPr lvl="2"/>
            <a:r>
              <a:rPr lang="en-GB" dirty="0" smtClean="0"/>
              <a:t>3 Master students</a:t>
            </a:r>
          </a:p>
          <a:p>
            <a:pPr lvl="1"/>
            <a:endParaRPr lang="en-GB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1187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814597" cy="128089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SSQSA in research and education</a:t>
            </a:r>
            <a:br>
              <a:rPr lang="en-GB" dirty="0" smtClean="0"/>
            </a:br>
            <a:r>
              <a:rPr lang="en-GB" b="1" dirty="0" smtClean="0"/>
              <a:t>ATSE 2014/2015 </a:t>
            </a:r>
            <a:r>
              <a:rPr lang="en-GB" dirty="0" smtClean="0"/>
              <a:t/>
            </a:r>
            <a:br>
              <a:rPr lang="en-GB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599"/>
            <a:ext cx="6591985" cy="4420881"/>
          </a:xfrm>
        </p:spPr>
        <p:txBody>
          <a:bodyPr/>
          <a:lstStyle/>
          <a:p>
            <a:r>
              <a:rPr lang="en-GB" dirty="0" smtClean="0"/>
              <a:t>WCET is estimated based on possible execution paths</a:t>
            </a:r>
          </a:p>
          <a:p>
            <a:pPr lvl="1"/>
            <a:r>
              <a:rPr lang="en-GB" dirty="0" err="1" smtClean="0"/>
              <a:t>eCFG</a:t>
            </a:r>
            <a:r>
              <a:rPr lang="en-GB" dirty="0" smtClean="0"/>
              <a:t> manipulation was required	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7564" y="3324221"/>
            <a:ext cx="6436836" cy="3070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412079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814597" cy="128089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SSQSA in research and education</a:t>
            </a:r>
            <a:br>
              <a:rPr lang="en-GB" dirty="0" smtClean="0"/>
            </a:br>
            <a:r>
              <a:rPr lang="en-GB" b="1" dirty="0" smtClean="0"/>
              <a:t>ADP 2014/2015 </a:t>
            </a:r>
            <a:r>
              <a:rPr lang="en-GB" dirty="0" smtClean="0"/>
              <a:t/>
            </a:r>
            <a:br>
              <a:rPr lang="en-GB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882587"/>
            <a:ext cx="6591985" cy="4287691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ADP: Architecture, Design and Patterns</a:t>
            </a:r>
          </a:p>
          <a:p>
            <a:pPr lvl="1"/>
            <a:r>
              <a:rPr lang="en-GB" dirty="0" smtClean="0"/>
              <a:t>SSQSA as a case study</a:t>
            </a:r>
          </a:p>
          <a:p>
            <a:pPr lvl="1"/>
            <a:r>
              <a:rPr lang="en-GB" dirty="0" smtClean="0"/>
              <a:t>PART 1: Architecture</a:t>
            </a:r>
          </a:p>
          <a:p>
            <a:pPr lvl="2"/>
            <a:r>
              <a:rPr lang="en-GB" dirty="0" smtClean="0"/>
              <a:t>Propose an architecture for software quality monitoring and assurance portal</a:t>
            </a:r>
          </a:p>
          <a:p>
            <a:pPr marL="914400" lvl="2" indent="0">
              <a:buNone/>
            </a:pPr>
            <a:r>
              <a:rPr lang="en-GB" dirty="0" smtClean="0"/>
              <a:t>! students still do not know real SSQSA architecture</a:t>
            </a:r>
          </a:p>
          <a:p>
            <a:pPr marL="914400" lvl="2" indent="0">
              <a:buNone/>
            </a:pPr>
            <a:r>
              <a:rPr lang="en-GB" dirty="0" smtClean="0"/>
              <a:t>!! some differences are made between real SSQSA and required portal </a:t>
            </a:r>
          </a:p>
          <a:p>
            <a:pPr lvl="1"/>
            <a:r>
              <a:rPr lang="en-GB" dirty="0" smtClean="0"/>
              <a:t>PART 2: Refactoring</a:t>
            </a:r>
          </a:p>
          <a:p>
            <a:pPr lvl="2"/>
            <a:r>
              <a:rPr lang="en-GB" dirty="0" smtClean="0"/>
              <a:t>Refactor a SSQSA component (previously developed by other students and full of bad smells)</a:t>
            </a:r>
          </a:p>
          <a:p>
            <a:pPr lvl="1"/>
            <a:r>
              <a:rPr lang="en-GB" dirty="0" smtClean="0"/>
              <a:t>PART 3: Design Patterns</a:t>
            </a:r>
          </a:p>
          <a:p>
            <a:pPr lvl="2"/>
            <a:r>
              <a:rPr lang="en-GB" dirty="0" smtClean="0"/>
              <a:t>Propose usage of design patterns in specific SSQSA functionality (component)</a:t>
            </a:r>
          </a:p>
          <a:p>
            <a:pPr lvl="2"/>
            <a:r>
              <a:rPr lang="en-GB" dirty="0" smtClean="0"/>
              <a:t>! students have access to an implementation without design patterns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763948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814597" cy="128089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SSQSA in research and education</a:t>
            </a:r>
            <a:br>
              <a:rPr lang="en-GB" dirty="0" smtClean="0"/>
            </a:br>
            <a:r>
              <a:rPr lang="en-GB" b="1" dirty="0" smtClean="0"/>
              <a:t>ADP 2014/2015 </a:t>
            </a:r>
            <a:r>
              <a:rPr lang="en-GB" dirty="0" smtClean="0"/>
              <a:t/>
            </a:r>
            <a:br>
              <a:rPr lang="en-GB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882587"/>
            <a:ext cx="6591985" cy="4287691"/>
          </a:xfrm>
        </p:spPr>
        <p:txBody>
          <a:bodyPr>
            <a:normAutofit/>
          </a:bodyPr>
          <a:lstStyle/>
          <a:p>
            <a:r>
              <a:rPr lang="en-GB" dirty="0" smtClean="0"/>
              <a:t>ADP: Architecture, Design and Patterns</a:t>
            </a:r>
          </a:p>
          <a:p>
            <a:pPr lvl="1"/>
            <a:r>
              <a:rPr lang="en-GB" dirty="0" smtClean="0"/>
              <a:t>Professor: Vladimir Kurbalija</a:t>
            </a:r>
          </a:p>
          <a:p>
            <a:pPr lvl="1"/>
            <a:r>
              <a:rPr lang="en-GB" dirty="0" smtClean="0"/>
              <a:t>Students </a:t>
            </a:r>
          </a:p>
          <a:p>
            <a:pPr lvl="2"/>
            <a:r>
              <a:rPr lang="en-GB" dirty="0" smtClean="0"/>
              <a:t>49 active students</a:t>
            </a:r>
          </a:p>
          <a:p>
            <a:pPr lvl="2"/>
            <a:r>
              <a:rPr lang="en-GB" dirty="0" smtClean="0"/>
              <a:t>46 passed practical part (invited for an oral exam)</a:t>
            </a:r>
          </a:p>
          <a:p>
            <a:pPr lvl="2"/>
            <a:r>
              <a:rPr lang="en-GB" dirty="0" smtClean="0"/>
              <a:t>30 passed whole exam </a:t>
            </a:r>
          </a:p>
          <a:p>
            <a:pPr lvl="2"/>
            <a:r>
              <a:rPr lang="en-GB" dirty="0" smtClean="0"/>
              <a:t>older than 3</a:t>
            </a:r>
            <a:r>
              <a:rPr lang="en-GB" baseline="30000" dirty="0" smtClean="0"/>
              <a:t>rd</a:t>
            </a:r>
            <a:r>
              <a:rPr lang="en-GB" dirty="0" smtClean="0"/>
              <a:t> year of studies (usually 4</a:t>
            </a:r>
            <a:r>
              <a:rPr lang="en-GB" baseline="30000" dirty="0" smtClean="0"/>
              <a:t>th</a:t>
            </a:r>
            <a:r>
              <a:rPr lang="en-GB" dirty="0" smtClean="0"/>
              <a:t>)</a:t>
            </a:r>
          </a:p>
          <a:p>
            <a:pPr lvl="2"/>
            <a:r>
              <a:rPr lang="en-GB" dirty="0" smtClean="0"/>
              <a:t>Master (and sometimes bachelor)</a:t>
            </a:r>
          </a:p>
          <a:p>
            <a:pPr marL="914400" lvl="2" indent="0">
              <a:buNone/>
            </a:pPr>
            <a:endParaRPr lang="en-GB" dirty="0" smtClean="0"/>
          </a:p>
          <a:p>
            <a:pPr marL="457200" lvl="1" indent="0">
              <a:buNone/>
            </a:pPr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93618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SSQSA mission</a:t>
            </a:r>
          </a:p>
          <a:p>
            <a:r>
              <a:rPr lang="en-GB" dirty="0" smtClean="0"/>
              <a:t>Brief description of SSQSA framework</a:t>
            </a:r>
          </a:p>
          <a:p>
            <a:r>
              <a:rPr lang="en-GB" dirty="0" smtClean="0"/>
              <a:t>Applicability of SSQSA </a:t>
            </a:r>
          </a:p>
          <a:p>
            <a:r>
              <a:rPr lang="en-GB" dirty="0" smtClean="0"/>
              <a:t>SSQSA in research and education</a:t>
            </a:r>
          </a:p>
          <a:p>
            <a:r>
              <a:rPr lang="en-GB" dirty="0" smtClean="0"/>
              <a:t>Conclusion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7500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SSQSA mission</a:t>
            </a:r>
          </a:p>
          <a:p>
            <a:r>
              <a:rPr lang="en-GB" dirty="0" smtClean="0"/>
              <a:t>Brief description of SSQSA framework</a:t>
            </a:r>
          </a:p>
          <a:p>
            <a:r>
              <a:rPr lang="en-GB" dirty="0" smtClean="0"/>
              <a:t>Applicability of SSQSA </a:t>
            </a:r>
          </a:p>
          <a:p>
            <a:r>
              <a:rPr lang="en-GB" dirty="0" smtClean="0"/>
              <a:t>SSQSA in research and education</a:t>
            </a:r>
          </a:p>
          <a:p>
            <a:r>
              <a:rPr lang="en-GB" b="1" dirty="0" smtClean="0"/>
              <a:t>Conclusion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298078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SSQSA is suitable platform for multiple application in research and education</a:t>
            </a:r>
          </a:p>
          <a:p>
            <a:r>
              <a:rPr lang="en-GB" dirty="0" smtClean="0"/>
              <a:t>Good environment for team work and “simulation” of real-life project situations  </a:t>
            </a:r>
          </a:p>
          <a:p>
            <a:r>
              <a:rPr lang="en-GB" dirty="0" smtClean="0"/>
              <a:t>So far introduced in education through several subjects on all levels of study </a:t>
            </a:r>
          </a:p>
          <a:p>
            <a:r>
              <a:rPr lang="en-GB" dirty="0" smtClean="0"/>
              <a:t>Implemented collaboration between students on different levels of study</a:t>
            </a:r>
          </a:p>
          <a:p>
            <a:r>
              <a:rPr lang="en-GB" dirty="0" smtClean="0"/>
              <a:t>Still there are many unexploited possibilities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303069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ustomShape 1"/>
          <p:cNvSpPr/>
          <p:nvPr/>
        </p:nvSpPr>
        <p:spPr>
          <a:xfrm>
            <a:off x="228600" y="85048"/>
            <a:ext cx="8740440" cy="1905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/>
            <a:r>
              <a:rPr lang="en-GB" sz="6000" b="1" strike="noStrike" dirty="0" smtClean="0">
                <a:solidFill>
                  <a:srgbClr val="333333"/>
                </a:solidFill>
                <a:latin typeface="Calibri"/>
                <a:ea typeface="Calibri"/>
              </a:rPr>
              <a:t>SSQSA</a:t>
            </a:r>
            <a:endParaRPr lang="en-GB" dirty="0"/>
          </a:p>
          <a:p>
            <a:pPr algn="ctr"/>
            <a:r>
              <a:rPr lang="en-GB" sz="6000" b="1" dirty="0">
                <a:solidFill>
                  <a:srgbClr val="333333"/>
                </a:solidFill>
                <a:latin typeface="Calibri"/>
                <a:ea typeface="Calibri"/>
              </a:rPr>
              <a:t>p</a:t>
            </a:r>
            <a:r>
              <a:rPr lang="en-GB" sz="6000" b="1" strike="noStrike" dirty="0" smtClean="0">
                <a:solidFill>
                  <a:srgbClr val="333333"/>
                </a:solidFill>
                <a:latin typeface="Calibri"/>
                <a:ea typeface="Calibri"/>
              </a:rPr>
              <a:t>resent and future</a:t>
            </a:r>
          </a:p>
        </p:txBody>
      </p:sp>
      <p:sp>
        <p:nvSpPr>
          <p:cNvPr id="119" name="CustomShape 2"/>
          <p:cNvSpPr/>
          <p:nvPr/>
        </p:nvSpPr>
        <p:spPr>
          <a:xfrm>
            <a:off x="304920" y="2189950"/>
            <a:ext cx="8533800" cy="428645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GB" sz="4800" b="1" strike="noStrike" dirty="0" smtClean="0">
                <a:solidFill>
                  <a:schemeClr val="accent1"/>
                </a:solidFill>
                <a:latin typeface="Calibri"/>
                <a:ea typeface="Calibri"/>
              </a:rPr>
              <a:t>THANK YOU</a:t>
            </a:r>
            <a:endParaRPr lang="en-US" sz="3200" b="1" strike="noStrike" dirty="0" smtClean="0">
              <a:solidFill>
                <a:schemeClr val="accent1"/>
              </a:solidFill>
              <a:latin typeface="Calibri"/>
              <a:ea typeface="Calibri"/>
            </a:endParaRPr>
          </a:p>
          <a:p>
            <a:pPr algn="ctr">
              <a:lnSpc>
                <a:spcPct val="100000"/>
              </a:lnSpc>
            </a:pPr>
            <a:endParaRPr lang="en-US" sz="3200" b="1" dirty="0">
              <a:solidFill>
                <a:srgbClr val="404040"/>
              </a:solidFill>
              <a:latin typeface="Calibri"/>
              <a:ea typeface="Calibri"/>
            </a:endParaRPr>
          </a:p>
          <a:p>
            <a:pPr algn="ctr">
              <a:lnSpc>
                <a:spcPct val="100000"/>
              </a:lnSpc>
            </a:pPr>
            <a:endParaRPr lang="en-US" sz="3200" b="1" strike="noStrike" dirty="0" smtClean="0">
              <a:solidFill>
                <a:srgbClr val="404040"/>
              </a:solidFill>
              <a:latin typeface="Calibri"/>
              <a:ea typeface="Calibri"/>
            </a:endParaRPr>
          </a:p>
          <a:p>
            <a:pPr algn="ctr">
              <a:lnSpc>
                <a:spcPct val="100000"/>
              </a:lnSpc>
            </a:pPr>
            <a:r>
              <a:rPr lang="en-US" sz="3200" b="1" strike="noStrike" dirty="0" smtClean="0">
                <a:solidFill>
                  <a:srgbClr val="404040"/>
                </a:solidFill>
                <a:latin typeface="Calibri"/>
                <a:ea typeface="Calibri"/>
              </a:rPr>
              <a:t>Gordana </a:t>
            </a:r>
            <a:r>
              <a:rPr lang="sr-Latn-RS" sz="3200" b="1" strike="noStrike" dirty="0" smtClean="0">
                <a:solidFill>
                  <a:srgbClr val="404040"/>
                </a:solidFill>
                <a:latin typeface="Calibri"/>
                <a:ea typeface="Calibri"/>
              </a:rPr>
              <a:t>Rakić, </a:t>
            </a:r>
            <a:r>
              <a:rPr lang="en-US" sz="3200" b="1" strike="noStrike" dirty="0" smtClean="0">
                <a:solidFill>
                  <a:srgbClr val="404040"/>
                </a:solidFill>
                <a:latin typeface="Calibri"/>
                <a:ea typeface="Calibri"/>
              </a:rPr>
              <a:t>Zoran </a:t>
            </a:r>
            <a:r>
              <a:rPr lang="en-US" sz="3200" b="1" strike="noStrike" dirty="0">
                <a:solidFill>
                  <a:srgbClr val="404040"/>
                </a:solidFill>
                <a:latin typeface="Calibri"/>
                <a:ea typeface="Calibri"/>
              </a:rPr>
              <a:t>Budimac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en-US" sz="2800" strike="noStrike" dirty="0">
                <a:solidFill>
                  <a:srgbClr val="404040"/>
                </a:solidFill>
                <a:latin typeface="Calibri"/>
                <a:ea typeface="Calibri"/>
              </a:rPr>
              <a:t>Department of Mathematics and Informatics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en-US" sz="2800" strike="noStrike" dirty="0">
                <a:solidFill>
                  <a:srgbClr val="404040"/>
                </a:solidFill>
                <a:latin typeface="Calibri"/>
                <a:ea typeface="Calibri"/>
              </a:rPr>
              <a:t>Faculty of Sciences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en-US" sz="2800" strike="noStrike" dirty="0">
                <a:solidFill>
                  <a:srgbClr val="404040"/>
                </a:solidFill>
                <a:latin typeface="Calibri"/>
                <a:ea typeface="Calibri"/>
              </a:rPr>
              <a:t>University of Novi Sad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en-GB" sz="2800" b="1" i="1" dirty="0">
                <a:solidFill>
                  <a:srgbClr val="404040"/>
                </a:solidFill>
                <a:latin typeface="Calibri"/>
                <a:ea typeface="Calibri"/>
                <a:hlinkClick r:id="rId2"/>
              </a:rPr>
              <a:t>g</a:t>
            </a:r>
            <a:r>
              <a:rPr lang="en-GB" sz="2800" b="1" i="1" strike="noStrike" dirty="0" smtClean="0">
                <a:solidFill>
                  <a:srgbClr val="404040"/>
                </a:solidFill>
                <a:latin typeface="Calibri"/>
                <a:ea typeface="Calibri"/>
                <a:hlinkClick r:id="rId2"/>
              </a:rPr>
              <a:t>oca@dmi</a:t>
            </a:r>
            <a:r>
              <a:rPr lang="en-GB" sz="2800" b="1" i="1" dirty="0" smtClean="0">
                <a:solidFill>
                  <a:srgbClr val="404040"/>
                </a:solidFill>
                <a:latin typeface="Calibri"/>
                <a:ea typeface="Calibri"/>
                <a:hlinkClick r:id="rId2"/>
              </a:rPr>
              <a:t>.rs</a:t>
            </a:r>
            <a:r>
              <a:rPr lang="en-GB" sz="2800" b="1" i="1" dirty="0" smtClean="0">
                <a:solidFill>
                  <a:srgbClr val="404040"/>
                </a:solidFill>
                <a:latin typeface="Calibri"/>
                <a:ea typeface="Calibri"/>
              </a:rPr>
              <a:t>, </a:t>
            </a:r>
            <a:r>
              <a:rPr lang="en-US" sz="2800" b="1" i="1" strike="noStrike" dirty="0" smtClean="0">
                <a:solidFill>
                  <a:srgbClr val="404040"/>
                </a:solidFill>
                <a:latin typeface="Calibri"/>
                <a:ea typeface="Calibri"/>
                <a:hlinkClick r:id="rId3"/>
              </a:rPr>
              <a:t>zjb@dmi.rs</a:t>
            </a:r>
            <a:r>
              <a:rPr lang="en-US" sz="2800" b="1" i="1" strike="noStrike" dirty="0" smtClean="0">
                <a:solidFill>
                  <a:srgbClr val="404040"/>
                </a:solidFill>
                <a:latin typeface="Calibri"/>
                <a:ea typeface="Calibri"/>
              </a:rPr>
              <a:t> </a:t>
            </a:r>
            <a:endParaRPr i="1" dirty="0"/>
          </a:p>
        </p:txBody>
      </p:sp>
      <p:sp>
        <p:nvSpPr>
          <p:cNvPr id="2" name="Smiley Face 1"/>
          <p:cNvSpPr/>
          <p:nvPr/>
        </p:nvSpPr>
        <p:spPr>
          <a:xfrm>
            <a:off x="3580685" y="2950671"/>
            <a:ext cx="914400" cy="914400"/>
          </a:xfrm>
          <a:prstGeom prst="smileyFace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" name="Smiley Face 4"/>
          <p:cNvSpPr/>
          <p:nvPr/>
        </p:nvSpPr>
        <p:spPr>
          <a:xfrm>
            <a:off x="4570641" y="2941707"/>
            <a:ext cx="914400" cy="914400"/>
          </a:xfrm>
          <a:prstGeom prst="smileyFace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619521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676285" cy="1280890"/>
          </a:xfrm>
        </p:spPr>
        <p:txBody>
          <a:bodyPr>
            <a:normAutofit/>
          </a:bodyPr>
          <a:lstStyle/>
          <a:p>
            <a:r>
              <a:rPr lang="en-US" dirty="0" smtClean="0"/>
              <a:t>SSQSA </a:t>
            </a:r>
            <a:br>
              <a:rPr lang="en-US" dirty="0" smtClean="0"/>
            </a:br>
            <a:r>
              <a:rPr lang="en-US" sz="2700" dirty="0" smtClean="0"/>
              <a:t>Set </a:t>
            </a:r>
            <a:r>
              <a:rPr lang="en-US" sz="2700" dirty="0"/>
              <a:t>of Software Quality Static </a:t>
            </a:r>
            <a:r>
              <a:rPr lang="en-US" sz="2700" dirty="0" smtClean="0"/>
              <a:t>Analyzers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905000"/>
            <a:ext cx="6591985" cy="400622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Objectives</a:t>
            </a:r>
            <a:endParaRPr lang="en-US" dirty="0"/>
          </a:p>
          <a:p>
            <a:pPr lvl="1"/>
            <a:r>
              <a:rPr lang="en-US" dirty="0" smtClean="0"/>
              <a:t>Overall:</a:t>
            </a:r>
          </a:p>
          <a:p>
            <a:pPr lvl="2"/>
            <a:r>
              <a:rPr lang="en-US" b="1" dirty="0" smtClean="0"/>
              <a:t>consistency</a:t>
            </a:r>
            <a:r>
              <a:rPr lang="en-US" dirty="0" smtClean="0"/>
              <a:t> </a:t>
            </a:r>
            <a:r>
              <a:rPr lang="en-US" dirty="0"/>
              <a:t>of software quality analysis when applied to the source code written in different computer </a:t>
            </a:r>
            <a:r>
              <a:rPr lang="en-US" dirty="0" smtClean="0"/>
              <a:t>languages</a:t>
            </a:r>
          </a:p>
          <a:p>
            <a:pPr lvl="1"/>
            <a:r>
              <a:rPr lang="en-GB" dirty="0" smtClean="0"/>
              <a:t>In particular</a:t>
            </a:r>
            <a:endParaRPr lang="en-US" dirty="0" smtClean="0"/>
          </a:p>
          <a:p>
            <a:pPr lvl="2"/>
            <a:r>
              <a:rPr lang="en-US" dirty="0"/>
              <a:t>to provide set of static software analyzers to ensure, check and consequently increase the quality of </a:t>
            </a:r>
            <a:r>
              <a:rPr lang="en-US" dirty="0" smtClean="0"/>
              <a:t>modern software products 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Two </a:t>
            </a:r>
            <a:r>
              <a:rPr lang="en-US" dirty="0"/>
              <a:t>important features of the framework: </a:t>
            </a:r>
          </a:p>
          <a:p>
            <a:pPr lvl="1"/>
            <a:r>
              <a:rPr lang="en-US" b="1" dirty="0"/>
              <a:t>Adaptability</a:t>
            </a:r>
            <a:r>
              <a:rPr lang="en-US" dirty="0"/>
              <a:t> of the framework to different input languages </a:t>
            </a:r>
          </a:p>
          <a:p>
            <a:pPr lvl="1"/>
            <a:r>
              <a:rPr lang="en-US" b="1" dirty="0"/>
              <a:t>Extensibility</a:t>
            </a:r>
            <a:r>
              <a:rPr lang="en-US" dirty="0"/>
              <a:t> of the available set of analysis with new analysis algorithms as needed </a:t>
            </a:r>
            <a:endParaRPr lang="en-US" dirty="0" smtClean="0"/>
          </a:p>
          <a:p>
            <a:r>
              <a:rPr lang="en-US" dirty="0" smtClean="0"/>
              <a:t>… based </a:t>
            </a:r>
            <a:r>
              <a:rPr lang="en-US" smtClean="0"/>
              <a:t>on </a:t>
            </a:r>
            <a:r>
              <a:rPr lang="en-US" smtClean="0"/>
              <a:t>its </a:t>
            </a:r>
            <a:r>
              <a:rPr lang="en-US" dirty="0" smtClean="0"/>
              <a:t>main characteristic </a:t>
            </a:r>
            <a:endParaRPr lang="en-US" dirty="0"/>
          </a:p>
          <a:p>
            <a:pPr lvl="1"/>
            <a:r>
              <a:rPr lang="en-US" dirty="0"/>
              <a:t>language independency based on </a:t>
            </a:r>
            <a:r>
              <a:rPr lang="en-US" dirty="0" err="1"/>
              <a:t>eCST</a:t>
            </a:r>
            <a:r>
              <a:rPr lang="en-US" dirty="0"/>
              <a:t> (enriched Concrete Syntax Tree) representation of source code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9653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SSQSA mission</a:t>
            </a:r>
          </a:p>
          <a:p>
            <a:r>
              <a:rPr lang="en-GB" b="1" dirty="0" smtClean="0"/>
              <a:t>Brief description of SSQSA framework</a:t>
            </a:r>
          </a:p>
          <a:p>
            <a:r>
              <a:rPr lang="en-GB" dirty="0" smtClean="0"/>
              <a:t>Applicability of SSQSA </a:t>
            </a:r>
          </a:p>
          <a:p>
            <a:r>
              <a:rPr lang="en-GB" dirty="0" smtClean="0"/>
              <a:t>SSQSA in research and education</a:t>
            </a:r>
          </a:p>
          <a:p>
            <a:r>
              <a:rPr lang="en-GB" dirty="0" smtClean="0"/>
              <a:t>Conclusion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0450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CustomShape 1"/>
          <p:cNvSpPr/>
          <p:nvPr/>
        </p:nvSpPr>
        <p:spPr>
          <a:xfrm>
            <a:off x="457560" y="428760"/>
            <a:ext cx="8228880" cy="867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strike="noStrike">
                <a:solidFill>
                  <a:srgbClr val="000000"/>
                </a:solidFill>
                <a:latin typeface="Calibri"/>
                <a:ea typeface="Calibri"/>
              </a:rPr>
              <a:t>SSQSA architecture</a:t>
            </a:r>
            <a:endParaRPr/>
          </a:p>
        </p:txBody>
      </p:sp>
      <p:sp>
        <p:nvSpPr>
          <p:cNvPr id="260" name="CustomShape 2"/>
          <p:cNvSpPr/>
          <p:nvPr/>
        </p:nvSpPr>
        <p:spPr>
          <a:xfrm>
            <a:off x="6553080" y="6356520"/>
            <a:ext cx="213300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ADD48F43-41F6-4E29-AFC7-7AE37C580B6F}" type="slidenum">
              <a:rPr lang="en-US" sz="1200" strike="noStrike">
                <a:solidFill>
                  <a:srgbClr val="898989"/>
                </a:solidFill>
                <a:latin typeface="Calibri"/>
                <a:ea typeface="Calibri"/>
              </a:rPr>
              <a:pPr algn="r">
                <a:lnSpc>
                  <a:spcPct val="100000"/>
                </a:lnSpc>
              </a:pPr>
              <a:t>5</a:t>
            </a:fld>
            <a:endParaRPr/>
          </a:p>
        </p:txBody>
      </p:sp>
      <p:pic>
        <p:nvPicPr>
          <p:cNvPr id="261" name="Picture 260"/>
          <p:cNvPicPr/>
          <p:nvPr/>
        </p:nvPicPr>
        <p:blipFill>
          <a:blip r:embed="rId3"/>
          <a:stretch/>
        </p:blipFill>
        <p:spPr>
          <a:xfrm>
            <a:off x="897840" y="1263600"/>
            <a:ext cx="7445160" cy="52434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50785249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CustomShape 3"/>
          <p:cNvSpPr/>
          <p:nvPr/>
        </p:nvSpPr>
        <p:spPr>
          <a:xfrm>
            <a:off x="6553080" y="6492960"/>
            <a:ext cx="213300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36D60115-20F6-474E-873A-DB104623E8B9}" type="slidenum">
              <a:rPr lang="en-US" sz="1200" strike="noStrike">
                <a:solidFill>
                  <a:srgbClr val="898989"/>
                </a:solidFill>
                <a:latin typeface="Calibri"/>
                <a:ea typeface="Calibri"/>
              </a:rPr>
              <a:pPr algn="r">
                <a:lnSpc>
                  <a:spcPct val="100000"/>
                </a:lnSpc>
              </a:pPr>
              <a:t>6</a:t>
            </a:fld>
            <a:endParaRPr/>
          </a:p>
        </p:txBody>
      </p:sp>
      <p:sp>
        <p:nvSpPr>
          <p:cNvPr id="265" name="CustomShape 4"/>
          <p:cNvSpPr/>
          <p:nvPr/>
        </p:nvSpPr>
        <p:spPr>
          <a:xfrm>
            <a:off x="6553080" y="6356520"/>
            <a:ext cx="213300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9F98B365-1B47-453E-9C6A-70A2CFFFD294}" type="slidenum">
              <a:rPr lang="en-US" sz="1200" strike="noStrike">
                <a:solidFill>
                  <a:srgbClr val="898989"/>
                </a:solidFill>
                <a:latin typeface="Calibri"/>
                <a:ea typeface="Calibri"/>
              </a:rPr>
              <a:pPr algn="r">
                <a:lnSpc>
                  <a:spcPct val="100000"/>
                </a:lnSpc>
              </a:pPr>
              <a:t>6</a:t>
            </a:fld>
            <a:endParaRPr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Calibri"/>
                <a:ea typeface="Calibri"/>
              </a:rPr>
              <a:t>SSQSA architecture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LEVEL I:  SSQSA front-end </a:t>
            </a:r>
          </a:p>
          <a:p>
            <a:pPr lvl="1"/>
            <a:r>
              <a:rPr lang="en-US" dirty="0" err="1"/>
              <a:t>eCST</a:t>
            </a:r>
            <a:r>
              <a:rPr lang="en-US" dirty="0"/>
              <a:t> Generator</a:t>
            </a:r>
          </a:p>
          <a:p>
            <a:pPr lvl="2"/>
            <a:r>
              <a:rPr lang="en-US" dirty="0"/>
              <a:t>source code → set of </a:t>
            </a:r>
            <a:r>
              <a:rPr lang="en-US" dirty="0" err="1"/>
              <a:t>eCSTs</a:t>
            </a:r>
            <a:endParaRPr lang="en-US" dirty="0"/>
          </a:p>
          <a:p>
            <a:pPr lvl="2"/>
            <a:r>
              <a:rPr lang="en-US" dirty="0" err="1"/>
              <a:t>eCSTs</a:t>
            </a:r>
            <a:r>
              <a:rPr lang="en-US" dirty="0"/>
              <a:t> created by parsers generated by ANTLR</a:t>
            </a:r>
          </a:p>
          <a:p>
            <a:pPr marL="0" indent="0">
              <a:buNone/>
            </a:pPr>
            <a:r>
              <a:rPr lang="en-US" dirty="0"/>
              <a:t>LEVEL II: </a:t>
            </a:r>
          </a:p>
          <a:p>
            <a:pPr lvl="1"/>
            <a:r>
              <a:rPr lang="en-US" dirty="0"/>
              <a:t>Generators of derived internal representations</a:t>
            </a:r>
          </a:p>
          <a:p>
            <a:pPr lvl="2"/>
            <a:r>
              <a:rPr lang="en-US" dirty="0" err="1"/>
              <a:t>eGDN</a:t>
            </a:r>
            <a:r>
              <a:rPr lang="en-US" dirty="0"/>
              <a:t> Generator</a:t>
            </a:r>
          </a:p>
          <a:p>
            <a:pPr lvl="2"/>
            <a:r>
              <a:rPr lang="en-US" dirty="0" err="1"/>
              <a:t>eCFG</a:t>
            </a:r>
            <a:r>
              <a:rPr lang="en-US" dirty="0"/>
              <a:t> Generator</a:t>
            </a:r>
          </a:p>
          <a:p>
            <a:pPr marL="0" indent="0">
              <a:buNone/>
            </a:pPr>
            <a:r>
              <a:rPr lang="en-US" dirty="0"/>
              <a:t>LEVEL III: SSQSA </a:t>
            </a:r>
            <a:r>
              <a:rPr lang="en-US" dirty="0" err="1"/>
              <a:t>eCST</a:t>
            </a:r>
            <a:r>
              <a:rPr lang="en-US" dirty="0"/>
              <a:t> manipulators</a:t>
            </a:r>
          </a:p>
          <a:p>
            <a:pPr lvl="1"/>
            <a:r>
              <a:rPr lang="en-US" dirty="0" err="1"/>
              <a:t>eCST</a:t>
            </a:r>
            <a:r>
              <a:rPr lang="en-US" dirty="0"/>
              <a:t> </a:t>
            </a:r>
            <a:r>
              <a:rPr lang="en-US" dirty="0" err="1"/>
              <a:t>Antigenerator</a:t>
            </a:r>
            <a:endParaRPr lang="en-US" dirty="0"/>
          </a:p>
          <a:p>
            <a:pPr lvl="1"/>
            <a:r>
              <a:rPr lang="en-US" dirty="0" err="1"/>
              <a:t>eCST</a:t>
            </a:r>
            <a:r>
              <a:rPr lang="en-US" dirty="0"/>
              <a:t> Adaptor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2397987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CustomShape 3"/>
          <p:cNvSpPr/>
          <p:nvPr/>
        </p:nvSpPr>
        <p:spPr>
          <a:xfrm>
            <a:off x="6553080" y="6492960"/>
            <a:ext cx="213300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9C1AF0A7-531E-4E30-9A64-13E1AFBF6D83}" type="slidenum">
              <a:rPr lang="en-US" sz="1200" strike="noStrike">
                <a:solidFill>
                  <a:srgbClr val="898989"/>
                </a:solidFill>
                <a:latin typeface="Calibri"/>
                <a:ea typeface="Calibri"/>
              </a:rPr>
              <a:pPr algn="r">
                <a:lnSpc>
                  <a:spcPct val="100000"/>
                </a:lnSpc>
              </a:pPr>
              <a:t>7</a:t>
            </a:fld>
            <a:endParaRPr/>
          </a:p>
        </p:txBody>
      </p:sp>
      <p:sp>
        <p:nvSpPr>
          <p:cNvPr id="269" name="CustomShape 4"/>
          <p:cNvSpPr/>
          <p:nvPr/>
        </p:nvSpPr>
        <p:spPr>
          <a:xfrm>
            <a:off x="6553080" y="6356520"/>
            <a:ext cx="213300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F7E73B67-7315-41AF-A785-F4596ABCDE94}" type="slidenum">
              <a:rPr lang="en-US" sz="1200" strike="noStrike">
                <a:solidFill>
                  <a:srgbClr val="898989"/>
                </a:solidFill>
                <a:latin typeface="Calibri"/>
                <a:ea typeface="Calibri"/>
              </a:rPr>
              <a:pPr algn="r">
                <a:lnSpc>
                  <a:spcPct val="100000"/>
                </a:lnSpc>
              </a:pPr>
              <a:t>7</a:t>
            </a:fld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SSQSA architecture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LEVEL IV:  SSQSA back-ends (SSQSA tools)</a:t>
            </a:r>
          </a:p>
          <a:p>
            <a:r>
              <a:rPr lang="en-US" dirty="0"/>
              <a:t>Static analysis tools that use </a:t>
            </a:r>
            <a:r>
              <a:rPr lang="en-US" dirty="0" err="1"/>
              <a:t>eCST</a:t>
            </a:r>
            <a:r>
              <a:rPr lang="en-US" dirty="0"/>
              <a:t> </a:t>
            </a:r>
            <a:r>
              <a:rPr lang="en-US" dirty="0" smtClean="0"/>
              <a:t>representation</a:t>
            </a:r>
          </a:p>
          <a:p>
            <a:pPr lvl="1"/>
            <a:r>
              <a:rPr lang="en-US" dirty="0" smtClean="0"/>
              <a:t>SNAIPL </a:t>
            </a:r>
            <a:r>
              <a:rPr lang="en-US" dirty="0"/>
              <a:t>		software network </a:t>
            </a:r>
            <a:r>
              <a:rPr lang="en-US" dirty="0" smtClean="0"/>
              <a:t>analyzer</a:t>
            </a:r>
          </a:p>
          <a:p>
            <a:pPr lvl="1"/>
            <a:r>
              <a:rPr lang="en-US" dirty="0" smtClean="0"/>
              <a:t>SSCA                    </a:t>
            </a:r>
            <a:r>
              <a:rPr lang="en-US" dirty="0"/>
              <a:t>software structure change </a:t>
            </a:r>
            <a:r>
              <a:rPr lang="en-US" dirty="0" smtClean="0"/>
              <a:t>analyzer</a:t>
            </a:r>
          </a:p>
          <a:p>
            <a:pPr lvl="1"/>
            <a:r>
              <a:rPr lang="en-US" dirty="0" smtClean="0"/>
              <a:t>SMIILE                 	software </a:t>
            </a:r>
            <a:r>
              <a:rPr lang="en-US" dirty="0"/>
              <a:t>metrics </a:t>
            </a:r>
            <a:r>
              <a:rPr lang="en-US" dirty="0" smtClean="0"/>
              <a:t>calculator</a:t>
            </a:r>
          </a:p>
          <a:p>
            <a:pPr lvl="1"/>
            <a:r>
              <a:rPr lang="en-US" dirty="0" smtClean="0"/>
              <a:t>LICCA                  for </a:t>
            </a:r>
            <a:r>
              <a:rPr lang="en-US" dirty="0"/>
              <a:t>code clones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LEVEL V: Integration of SSQSA tools with other tools</a:t>
            </a:r>
          </a:p>
          <a:p>
            <a:r>
              <a:rPr lang="en-US" dirty="0"/>
              <a:t>Tools that use outputs of SSQSA </a:t>
            </a:r>
            <a:r>
              <a:rPr lang="en-US" dirty="0" smtClean="0"/>
              <a:t>tools</a:t>
            </a:r>
          </a:p>
          <a:p>
            <a:pPr lvl="1"/>
            <a:r>
              <a:rPr lang="en-US" dirty="0" err="1" smtClean="0"/>
              <a:t>Testovid</a:t>
            </a:r>
            <a:endParaRPr lang="en-US" dirty="0"/>
          </a:p>
          <a:p>
            <a:pPr lvl="1"/>
            <a:r>
              <a:rPr lang="en-US" dirty="0"/>
              <a:t>Metrics repository </a:t>
            </a:r>
          </a:p>
        </p:txBody>
      </p:sp>
    </p:spTree>
    <p:extLst>
      <p:ext uri="{BB962C8B-B14F-4D97-AF65-F5344CB8AC3E}">
        <p14:creationId xmlns:p14="http://schemas.microsoft.com/office/powerpoint/2010/main" xmlns="" val="214557365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CustomShape 1"/>
          <p:cNvSpPr/>
          <p:nvPr/>
        </p:nvSpPr>
        <p:spPr>
          <a:xfrm>
            <a:off x="457560" y="428760"/>
            <a:ext cx="8228880" cy="867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strike="noStrike">
                <a:solidFill>
                  <a:srgbClr val="000000"/>
                </a:solidFill>
                <a:latin typeface="Calibri"/>
                <a:ea typeface="Calibri"/>
              </a:rPr>
              <a:t>SSQSA architecture</a:t>
            </a:r>
            <a:endParaRPr/>
          </a:p>
        </p:txBody>
      </p:sp>
      <p:sp>
        <p:nvSpPr>
          <p:cNvPr id="260" name="CustomShape 2"/>
          <p:cNvSpPr/>
          <p:nvPr/>
        </p:nvSpPr>
        <p:spPr>
          <a:xfrm>
            <a:off x="6553080" y="6356520"/>
            <a:ext cx="213300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ADD48F43-41F6-4E29-AFC7-7AE37C580B6F}" type="slidenum">
              <a:rPr lang="en-US" sz="1200" strike="noStrike">
                <a:solidFill>
                  <a:srgbClr val="898989"/>
                </a:solidFill>
                <a:latin typeface="Calibri"/>
                <a:ea typeface="Calibri"/>
              </a:rPr>
              <a:pPr algn="r">
                <a:lnSpc>
                  <a:spcPct val="100000"/>
                </a:lnSpc>
              </a:pPr>
              <a:t>8</a:t>
            </a:fld>
            <a:endParaRPr/>
          </a:p>
        </p:txBody>
      </p:sp>
      <p:pic>
        <p:nvPicPr>
          <p:cNvPr id="261" name="Picture 260"/>
          <p:cNvPicPr/>
          <p:nvPr/>
        </p:nvPicPr>
        <p:blipFill>
          <a:blip r:embed="rId3"/>
          <a:stretch/>
        </p:blipFill>
        <p:spPr>
          <a:xfrm>
            <a:off x="897840" y="1263600"/>
            <a:ext cx="7445160" cy="52434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80865625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CustomShape 3"/>
          <p:cNvSpPr/>
          <p:nvPr/>
        </p:nvSpPr>
        <p:spPr>
          <a:xfrm>
            <a:off x="6553080" y="6356520"/>
            <a:ext cx="213300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59845F85-84FE-4381-AF22-0B0C0CB2EE58}" type="slidenum">
              <a:rPr lang="en-US" sz="1200" strike="noStrike">
                <a:solidFill>
                  <a:srgbClr val="898989"/>
                </a:solidFill>
                <a:latin typeface="Calibri"/>
                <a:ea typeface="Calibri"/>
              </a:rPr>
              <a:pPr algn="r">
                <a:lnSpc>
                  <a:spcPct val="100000"/>
                </a:lnSpc>
              </a:pPr>
              <a:t>9</a:t>
            </a:fld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31794"/>
            <a:ext cx="6891438" cy="1280890"/>
          </a:xfrm>
        </p:spPr>
        <p:txBody>
          <a:bodyPr>
            <a:normAutofit/>
          </a:bodyPr>
          <a:lstStyle/>
          <a:p>
            <a:r>
              <a:rPr lang="en-US" sz="3200" dirty="0"/>
              <a:t>Adaptability to a new </a:t>
            </a:r>
            <a:r>
              <a:rPr lang="en-US" sz="3200" dirty="0" smtClean="0"/>
              <a:t>language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Translate the language specification to grammar in ANTLR notation (write the ANTLR grammar)</a:t>
            </a:r>
          </a:p>
          <a:p>
            <a:r>
              <a:rPr lang="en-US" dirty="0"/>
              <a:t>Add a rule for syntax tree generation to the grammar (rewrite the rules),</a:t>
            </a:r>
          </a:p>
          <a:p>
            <a:r>
              <a:rPr lang="en-US" dirty="0"/>
              <a:t>Add the universal nodes to the syntax tree (extend the rules),</a:t>
            </a:r>
          </a:p>
          <a:p>
            <a:r>
              <a:rPr lang="en-US" dirty="0"/>
              <a:t>Generate the parser and the scanner</a:t>
            </a:r>
          </a:p>
          <a:p>
            <a:r>
              <a:rPr lang="en-US" dirty="0"/>
              <a:t>Add language to the XML configuration file for supporting </a:t>
            </a:r>
            <a:r>
              <a:rPr lang="en-US" dirty="0" smtClean="0"/>
              <a:t>languages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1288268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1562</TotalTime>
  <Words>847</Words>
  <Application>Microsoft Office PowerPoint</Application>
  <PresentationFormat>On-screen Show (4:3)</PresentationFormat>
  <Paragraphs>181</Paragraphs>
  <Slides>22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Wisp</vt:lpstr>
      <vt:lpstr>Slide 1</vt:lpstr>
      <vt:lpstr>Outline</vt:lpstr>
      <vt:lpstr>SSQSA  Set of Software Quality Static Analyzers</vt:lpstr>
      <vt:lpstr>Outline</vt:lpstr>
      <vt:lpstr>Slide 5</vt:lpstr>
      <vt:lpstr>SSQSA architecture</vt:lpstr>
      <vt:lpstr>SSQSA architecture</vt:lpstr>
      <vt:lpstr>Slide 8</vt:lpstr>
      <vt:lpstr>Adaptability to a new language</vt:lpstr>
      <vt:lpstr>Extendibility to a new analysis </vt:lpstr>
      <vt:lpstr>Outline</vt:lpstr>
      <vt:lpstr>Applicability of SSQSA</vt:lpstr>
      <vt:lpstr>Outline</vt:lpstr>
      <vt:lpstr>Slide 14</vt:lpstr>
      <vt:lpstr>SSQSA in research and education  </vt:lpstr>
      <vt:lpstr>SSQSA in research and education ATSE 2014/2015  </vt:lpstr>
      <vt:lpstr>SSQSA in research and education ATSE 2014/2015  </vt:lpstr>
      <vt:lpstr>SSQSA in research and education ADP 2014/2015  </vt:lpstr>
      <vt:lpstr>SSQSA in research and education ADP 2014/2015  </vt:lpstr>
      <vt:lpstr>Outline</vt:lpstr>
      <vt:lpstr>Conclusion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Applicability aspects  of static quality analysis</dc:title>
  <dc:creator>Zoran Budimac</dc:creator>
  <cp:lastModifiedBy>Zoran Budimac</cp:lastModifiedBy>
  <cp:revision>100</cp:revision>
  <dcterms:modified xsi:type="dcterms:W3CDTF">2015-08-25T21:17:07Z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71</vt:i4>
  </property>
  <property fmtid="{D5CDD505-2E9C-101B-9397-08002B2CF9AE}" pid="8" name="PresentationFormat">
    <vt:lpwstr>On-screen Show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82</vt:i4>
  </property>
</Properties>
</file>